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17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7" r:id="rId11"/>
    <p:sldId id="264" r:id="rId12"/>
    <p:sldId id="265" r:id="rId13"/>
    <p:sldId id="266" r:id="rId14"/>
    <p:sldId id="267" r:id="rId15"/>
    <p:sldId id="273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535" autoAdjust="0"/>
  </p:normalViewPr>
  <p:slideViewPr>
    <p:cSldViewPr>
      <p:cViewPr varScale="1">
        <p:scale>
          <a:sx n="62" d="100"/>
          <a:sy n="62" d="100"/>
        </p:scale>
        <p:origin x="55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A5340-86AC-4323-AB31-E5FBF66CEEF7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72017-6E37-4CB0-8313-514CE34D8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329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the Most of Your Textbook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 you know that your textbook had built-in aids to help make learning easier? 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Textbooks are organized to help you learn from them. 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look at the following parts of your textbook to make your study more effective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61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Timelines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Timelines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be useful, especially in history books, to show sequences of important events. 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 the timeline at the bottom of the page.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54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Special Typeface or Formatting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Watch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special typeface or formatting.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Boldface, italics, underlined, numbered items, and lists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usually indicate important information.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652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 or Summary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textbooks, like this science book, include a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 or summary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the end of the chapter. 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summary tells you the main points or ideas that the author thought were important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00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 of Chapter Questions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 able to answer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at the end of the chapter.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questions usually cover the most important information in the chapter.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99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Index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 at the back of the book for the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index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which lists topics, people, and places mentioned in the book.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index also tells the page where that information appears. 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23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of Contents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of contents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which is a list of the chapters in a book and the pages they start on.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looking at the table of contents, you can see the topics and areas covered in the book. 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456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textbooks, like this Utah Studies text, may include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objectives.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are usually the main points of the chapter and may be listed at the beginning or end of the chapter.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72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Section Headings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Check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section headings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throughout the text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headings help you as the reader understand the book's structure and divide the chapter into learning units.  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75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Vocabulary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 new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vocabulary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chapter and make a list of unfamiliar terms. 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Oftentimes important vocabulary may be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italicized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bold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text.  Many books contain a glossary of important words.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110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Glossary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 in the back of your textbook for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glossary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small dictionary of important words. 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of these words may be difficult or specialized, so their definitions are included in the glossary.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349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Topic Sentence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 the first sentence, called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topic sentence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each paragraph.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topic sentence gives the main idea of the paragraph.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745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Photos, Maps, and Illustrations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Examine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pictures, maps, and illustrations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chapter.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reading the captions and labels you will discover important information you may need to know.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65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Graphs, Tables and Figures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 at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graphs, tables, and figures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make sure you understand them.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Surprisingly, these images usually contain much more information than straight text.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2017-6E37-4CB0-8313-514CE34D85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568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85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286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19D2B-F4E9-41F0-AEB1-85DCA6FCEA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86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8E2647-916B-4613-BE76-0DFCC3889F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932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9F701E-E6CA-4F23-B6BF-66FF0232C9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06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E99DC8-F8A4-42EF-8EBA-CDE644E0BE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15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4F153A-AFF4-488E-82FB-AE805D6CB2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16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09D942-B750-4119-87C3-48932F5BD3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390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BD9985-8C9C-4E85-A6D2-D97FD2C01A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957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CF706-FD74-40CC-9DCA-740A369CDA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93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CE1C7F-F1B0-4DF4-A83B-9B634664EA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5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CC9FDC-EC00-47BE-A963-2870F207D2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570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D18D24-BD63-4D3A-9500-2DE6891243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126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8D39B-1BDF-4294-8924-4D0CD662E6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16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43C8C3-17D8-4FCA-AF20-4ABFE5B169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15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MS PGothic" pitchFamily="34" charset="-128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1025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25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25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imes New Roman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6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6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63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64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B818C78-6E42-4AAB-A0FF-FB3D4EE9E8A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2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itchFamily="34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MS PGothic" pitchFamily="34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MS PGothic" pitchFamily="34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MS PGothic" pitchFamily="34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MS PGothic" pitchFamily="34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lanet.tvi.cc.nm.us/darryld/reading99/course/readtextbk.htm" TargetMode="External"/><Relationship Id="rId7" Type="http://schemas.openxmlformats.org/officeDocument/2006/relationships/hyperlink" Target="http://muskingum.edu/~cal/database/content/genscience1.html" TargetMode="External"/><Relationship Id="rId2" Type="http://schemas.openxmlformats.org/officeDocument/2006/relationships/hyperlink" Target="http://userpages.wittenberg.edu/dfinster/reading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teracymatters.org/content/readandwrite/textbook.htm" TargetMode="External"/><Relationship Id="rId5" Type="http://schemas.openxmlformats.org/officeDocument/2006/relationships/hyperlink" Target="http://www.utexas.edu/student/utlc/lrnres/handouts/1422.html" TargetMode="External"/><Relationship Id="rId4" Type="http://schemas.openxmlformats.org/officeDocument/2006/relationships/hyperlink" Target="http://cob.jmu.edu/woodtf/how_to_read_a_text_book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277812"/>
            <a:ext cx="8229600" cy="1322387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Making the Most of Your Textbook</a:t>
            </a:r>
          </a:p>
        </p:txBody>
      </p:sp>
      <p:pic>
        <p:nvPicPr>
          <p:cNvPr id="4" name="Content Placeholder 3" descr="cover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" t="1682" r="-1109" b="2454"/>
          <a:stretch>
            <a:fillRect/>
          </a:stretch>
        </p:blipFill>
        <p:spPr>
          <a:xfrm>
            <a:off x="2743200" y="1752600"/>
            <a:ext cx="3581400" cy="4860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600" dirty="0" smtClean="0">
                <a:solidFill>
                  <a:schemeClr val="tx1"/>
                </a:solidFill>
              </a:rPr>
              <a:t>Timelines</a:t>
            </a:r>
          </a:p>
        </p:txBody>
      </p:sp>
      <p:pic>
        <p:nvPicPr>
          <p:cNvPr id="23555" name="Picture 4" descr="timeline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1" t="70800" r="4001" b="4633"/>
          <a:stretch/>
        </p:blipFill>
        <p:spPr bwMode="auto">
          <a:xfrm>
            <a:off x="457200" y="2115670"/>
            <a:ext cx="8134001" cy="2989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4800600" y="277812"/>
            <a:ext cx="4038600" cy="5818187"/>
          </a:xfrm>
        </p:spPr>
        <p:txBody>
          <a:bodyPr/>
          <a:lstStyle/>
          <a:p>
            <a:pPr eaLnBrk="1" hangingPunct="1"/>
            <a:r>
              <a:rPr lang="en-US" altLang="en-US" sz="6000" dirty="0" smtClean="0">
                <a:solidFill>
                  <a:schemeClr val="tx1"/>
                </a:solidFill>
              </a:rPr>
              <a:t>Special Typeface or Formatting</a:t>
            </a:r>
          </a:p>
        </p:txBody>
      </p:sp>
      <p:pic>
        <p:nvPicPr>
          <p:cNvPr id="25602" name="Content Placeholder 3" descr="typeface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0" t="2354" r="502" b="5507"/>
          <a:stretch/>
        </p:blipFill>
        <p:spPr>
          <a:xfrm>
            <a:off x="485528" y="762000"/>
            <a:ext cx="3934072" cy="5463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5400" dirty="0" smtClean="0">
                <a:solidFill>
                  <a:schemeClr val="tx1"/>
                </a:solidFill>
              </a:rPr>
              <a:t>Conclusion--Go To the Source</a:t>
            </a:r>
          </a:p>
        </p:txBody>
      </p:sp>
      <p:pic>
        <p:nvPicPr>
          <p:cNvPr id="26626" name="Content Placeholder 3" descr="GO to the Source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4" t="1484" r="3309" b="5816"/>
          <a:stretch/>
        </p:blipFill>
        <p:spPr>
          <a:xfrm>
            <a:off x="1295400" y="1667435"/>
            <a:ext cx="2828365" cy="4199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7" name="Picture 4" descr="Go to the Source2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7" b="5057"/>
          <a:stretch/>
        </p:blipFill>
        <p:spPr bwMode="auto">
          <a:xfrm>
            <a:off x="5257799" y="1667435"/>
            <a:ext cx="2935941" cy="4123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4114800" cy="4724399"/>
          </a:xfrm>
        </p:spPr>
        <p:txBody>
          <a:bodyPr/>
          <a:lstStyle/>
          <a:p>
            <a:pPr eaLnBrk="1" hangingPunct="1"/>
            <a:r>
              <a:rPr lang="en-US" altLang="en-US" sz="6600" dirty="0" smtClean="0">
                <a:solidFill>
                  <a:schemeClr val="tx1"/>
                </a:solidFill>
              </a:rPr>
              <a:t>End of Chapter Review</a:t>
            </a:r>
          </a:p>
        </p:txBody>
      </p:sp>
      <p:pic>
        <p:nvPicPr>
          <p:cNvPr id="27650" name="Content Placeholder 3" descr="Objectives2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3" t="-99" r="1078" b="7893"/>
          <a:stretch/>
        </p:blipFill>
        <p:spPr>
          <a:xfrm>
            <a:off x="4728882" y="713807"/>
            <a:ext cx="3729318" cy="5534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5257800" y="2590800"/>
            <a:ext cx="3505200" cy="1143000"/>
          </a:xfrm>
        </p:spPr>
        <p:txBody>
          <a:bodyPr/>
          <a:lstStyle/>
          <a:p>
            <a:pPr eaLnBrk="1" hangingPunct="1"/>
            <a:r>
              <a:rPr lang="en-US" altLang="en-US" sz="6600" dirty="0" smtClean="0">
                <a:solidFill>
                  <a:schemeClr val="tx1"/>
                </a:solidFill>
              </a:rPr>
              <a:t>Index</a:t>
            </a:r>
          </a:p>
        </p:txBody>
      </p:sp>
      <p:pic>
        <p:nvPicPr>
          <p:cNvPr id="28675" name="Picture 4" descr="img037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3"/>
          <a:stretch/>
        </p:blipFill>
        <p:spPr bwMode="auto">
          <a:xfrm>
            <a:off x="533400" y="685799"/>
            <a:ext cx="4343400" cy="5622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 dirty="0" smtClean="0">
                <a:solidFill>
                  <a:schemeClr val="tx1"/>
                </a:solidFill>
              </a:rPr>
              <a:t>Sources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1600" smtClean="0"/>
          </a:p>
          <a:p>
            <a:pPr eaLnBrk="1" hangingPunct="1">
              <a:lnSpc>
                <a:spcPct val="80000"/>
              </a:lnSpc>
            </a:pPr>
            <a:r>
              <a:rPr lang="ja-JP" altLang="en-US" sz="1600" smtClean="0"/>
              <a:t>“</a:t>
            </a:r>
            <a:r>
              <a:rPr lang="en-US" altLang="ja-JP" sz="1600" smtClean="0"/>
              <a:t>How to Read a Science Textbook.</a:t>
            </a:r>
            <a:r>
              <a:rPr lang="ja-JP" altLang="en-US" sz="1600" smtClean="0"/>
              <a:t>”</a:t>
            </a:r>
            <a:r>
              <a:rPr lang="en-US" altLang="ja-JP" sz="1600" smtClean="0"/>
              <a:t> </a:t>
            </a:r>
            <a:r>
              <a:rPr lang="en-US" altLang="ja-JP" sz="1600" smtClean="0">
                <a:hlinkClick r:id="rId2"/>
              </a:rPr>
              <a:t>http://userpages.wittenberg.edu/dfinster/reading.html</a:t>
            </a:r>
            <a:endParaRPr lang="en-US" altLang="ja-JP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1600" smtClean="0">
              <a:hlinkClick r:id="rId3"/>
            </a:endParaRPr>
          </a:p>
          <a:p>
            <a:pPr eaLnBrk="1" hangingPunct="1">
              <a:lnSpc>
                <a:spcPct val="80000"/>
              </a:lnSpc>
            </a:pPr>
            <a:r>
              <a:rPr lang="ja-JP" altLang="en-US" sz="1600" smtClean="0"/>
              <a:t>“</a:t>
            </a:r>
            <a:r>
              <a:rPr lang="en-US" altLang="ja-JP" sz="1600" smtClean="0"/>
              <a:t>How to Read a Textbook (and Take Notes).</a:t>
            </a:r>
            <a:r>
              <a:rPr lang="ja-JP" altLang="en-US" sz="1600" smtClean="0"/>
              <a:t>”</a:t>
            </a:r>
            <a:r>
              <a:rPr lang="en-US" altLang="ja-JP" sz="1600" smtClean="0"/>
              <a:t/>
            </a:r>
            <a:br>
              <a:rPr lang="en-US" altLang="ja-JP" sz="1600" smtClean="0"/>
            </a:br>
            <a:r>
              <a:rPr lang="en-US" altLang="ja-JP" sz="1600" smtClean="0">
                <a:hlinkClick r:id="rId3"/>
              </a:rPr>
              <a:t>http://planet.tvi.cc.nm.us/darryld/reading99/course/readtextbk.htm</a:t>
            </a:r>
            <a:endParaRPr lang="en-US" altLang="ja-JP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1600" smtClean="0"/>
          </a:p>
          <a:p>
            <a:pPr eaLnBrk="1" hangingPunct="1">
              <a:lnSpc>
                <a:spcPct val="80000"/>
              </a:lnSpc>
            </a:pPr>
            <a:r>
              <a:rPr lang="ja-JP" altLang="en-US" sz="1600" smtClean="0"/>
              <a:t>“</a:t>
            </a:r>
            <a:r>
              <a:rPr lang="en-US" altLang="ja-JP" sz="1600" smtClean="0"/>
              <a:t>How To Read a Textbook: The </a:t>
            </a:r>
            <a:r>
              <a:rPr lang="ja-JP" altLang="en-US" sz="1600" smtClean="0"/>
              <a:t>‘</a:t>
            </a:r>
            <a:r>
              <a:rPr lang="en-US" altLang="ja-JP" sz="1600" smtClean="0"/>
              <a:t>PQRST</a:t>
            </a:r>
            <a:r>
              <a:rPr lang="ja-JP" altLang="en-US" sz="1600" smtClean="0"/>
              <a:t>’</a:t>
            </a:r>
            <a:r>
              <a:rPr lang="en-US" altLang="ja-JP" sz="1600" smtClean="0"/>
              <a:t> Approach.</a:t>
            </a:r>
            <a:r>
              <a:rPr lang="ja-JP" altLang="en-US" sz="1600" smtClean="0"/>
              <a:t>”</a:t>
            </a:r>
            <a:r>
              <a:rPr lang="en-US" altLang="ja-JP" sz="1600" smtClean="0"/>
              <a:t> </a:t>
            </a:r>
            <a:r>
              <a:rPr lang="en-US" altLang="ja-JP" sz="1600" smtClean="0">
                <a:hlinkClick r:id="rId4"/>
              </a:rPr>
              <a:t>http://cob.jmu.edu/woodtf/how_to_read_a_text_book.htm</a:t>
            </a:r>
            <a:endParaRPr lang="en-US" altLang="ja-JP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1600" smtClean="0">
              <a:hlinkClick r:id="rId5"/>
            </a:endParaRPr>
          </a:p>
          <a:p>
            <a:pPr eaLnBrk="1" hangingPunct="1">
              <a:lnSpc>
                <a:spcPct val="80000"/>
              </a:lnSpc>
            </a:pPr>
            <a:r>
              <a:rPr lang="ja-JP" altLang="en-US" sz="1600" smtClean="0"/>
              <a:t>“</a:t>
            </a:r>
            <a:r>
              <a:rPr lang="en-US" altLang="ja-JP" sz="1600" smtClean="0"/>
              <a:t>P-R-R: How to Read Your Textbook More Efficiently.</a:t>
            </a:r>
            <a:r>
              <a:rPr lang="ja-JP" altLang="en-US" sz="1600" smtClean="0"/>
              <a:t>”</a:t>
            </a:r>
            <a:r>
              <a:rPr lang="en-US" altLang="ja-JP" sz="1600" smtClean="0"/>
              <a:t> </a:t>
            </a:r>
            <a:r>
              <a:rPr lang="en-US" altLang="ja-JP" sz="1600" smtClean="0">
                <a:hlinkClick r:id="rId5"/>
              </a:rPr>
              <a:t>http://www.utexas.edu/student/utlc/lrnres/handouts/1422.html</a:t>
            </a:r>
            <a:endParaRPr lang="en-US" altLang="ja-JP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1600" smtClean="0"/>
          </a:p>
          <a:p>
            <a:pPr eaLnBrk="1" hangingPunct="1">
              <a:lnSpc>
                <a:spcPct val="80000"/>
              </a:lnSpc>
            </a:pPr>
            <a:r>
              <a:rPr lang="ja-JP" altLang="en-US" sz="1600" smtClean="0"/>
              <a:t>“</a:t>
            </a:r>
            <a:r>
              <a:rPr lang="en-US" altLang="ja-JP" sz="1600" smtClean="0"/>
              <a:t>Reading: How To Read a Textbook.</a:t>
            </a:r>
            <a:r>
              <a:rPr lang="ja-JP" altLang="en-US" sz="1600" smtClean="0"/>
              <a:t>”</a:t>
            </a:r>
            <a:r>
              <a:rPr lang="en-US" altLang="ja-JP" sz="1600" smtClean="0"/>
              <a:t> </a:t>
            </a:r>
            <a:r>
              <a:rPr lang="en-US" altLang="ja-JP" sz="1600" smtClean="0">
                <a:hlinkClick r:id="rId6"/>
              </a:rPr>
              <a:t>http://www.literacymatters.org/content/readandwrite/textbook.htm</a:t>
            </a:r>
            <a:endParaRPr lang="en-US" altLang="ja-JP" sz="1600" smtClean="0"/>
          </a:p>
          <a:p>
            <a:pPr eaLnBrk="1" hangingPunct="1">
              <a:lnSpc>
                <a:spcPct val="80000"/>
              </a:lnSpc>
            </a:pPr>
            <a:endParaRPr lang="en-US" altLang="en-US" sz="1600" smtClean="0">
              <a:hlinkClick r:id="rId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3810000" cy="4530725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sz="6600" b="1" dirty="0"/>
              <a:t>Table </a:t>
            </a:r>
          </a:p>
          <a:p>
            <a:pPr marL="0" indent="0" algn="ctr">
              <a:buNone/>
            </a:pPr>
            <a:r>
              <a:rPr lang="en-US" altLang="en-US" sz="6600" b="1" dirty="0" smtClean="0"/>
              <a:t>of </a:t>
            </a:r>
            <a:r>
              <a:rPr lang="en-US" altLang="en-US" sz="6600" b="1" dirty="0"/>
              <a:t>Contents</a:t>
            </a:r>
            <a:endParaRPr lang="en-US" sz="6600" b="1" dirty="0"/>
          </a:p>
        </p:txBody>
      </p:sp>
      <p:pic>
        <p:nvPicPr>
          <p:cNvPr id="16387" name="Picture 4" descr="T of C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4" t="2419" b="5060"/>
          <a:stretch/>
        </p:blipFill>
        <p:spPr bwMode="auto">
          <a:xfrm>
            <a:off x="685800" y="685800"/>
            <a:ext cx="3985530" cy="5568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4343400" cy="2846387"/>
          </a:xfrm>
        </p:spPr>
        <p:txBody>
          <a:bodyPr/>
          <a:lstStyle/>
          <a:p>
            <a:pPr eaLnBrk="1" hangingPunct="1"/>
            <a:r>
              <a:rPr lang="en-US" altLang="en-US" sz="7200" dirty="0">
                <a:solidFill>
                  <a:schemeClr val="tx1"/>
                </a:solidFill>
                <a:latin typeface="+mn-lt"/>
              </a:rPr>
              <a:t>Learning Objectives</a:t>
            </a:r>
          </a:p>
        </p:txBody>
      </p:sp>
      <p:pic>
        <p:nvPicPr>
          <p:cNvPr id="17410" name="Content Placeholder 3" descr="Objectives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0" t="864" r="11090" b="4492"/>
          <a:stretch/>
        </p:blipFill>
        <p:spPr>
          <a:xfrm>
            <a:off x="5334000" y="838200"/>
            <a:ext cx="3209365" cy="5145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1" name="Picture 4" descr="Objectives2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6" t="-634" r="-547" b="56455"/>
          <a:stretch/>
        </p:blipFill>
        <p:spPr bwMode="auto">
          <a:xfrm>
            <a:off x="533400" y="3886200"/>
            <a:ext cx="3639671" cy="2501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876800" y="685800"/>
            <a:ext cx="4038600" cy="4724399"/>
          </a:xfrm>
        </p:spPr>
        <p:txBody>
          <a:bodyPr/>
          <a:lstStyle/>
          <a:p>
            <a:pPr eaLnBrk="1" hangingPunct="1"/>
            <a:r>
              <a:rPr lang="en-US" altLang="en-US" sz="7200" dirty="0">
                <a:solidFill>
                  <a:schemeClr val="tx1"/>
                </a:solidFill>
                <a:latin typeface="+mn-lt"/>
              </a:rPr>
              <a:t>Section Headings</a:t>
            </a:r>
          </a:p>
        </p:txBody>
      </p:sp>
      <p:pic>
        <p:nvPicPr>
          <p:cNvPr id="18434" name="Content Placeholder 3" descr="section2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0" t="-1484" r="31" b="6113"/>
          <a:stretch/>
        </p:blipFill>
        <p:spPr>
          <a:xfrm>
            <a:off x="506208" y="533400"/>
            <a:ext cx="4065792" cy="58674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819400"/>
            <a:ext cx="4572000" cy="2057400"/>
          </a:xfrm>
        </p:spPr>
        <p:txBody>
          <a:bodyPr/>
          <a:lstStyle/>
          <a:p>
            <a:pPr eaLnBrk="1" hangingPunct="1"/>
            <a:r>
              <a:rPr lang="en-US" altLang="en-US" sz="6600" dirty="0" smtClean="0">
                <a:solidFill>
                  <a:schemeClr val="tx1"/>
                </a:solidFill>
              </a:rPr>
              <a:t>Vocabulary</a:t>
            </a:r>
          </a:p>
        </p:txBody>
      </p:sp>
      <p:pic>
        <p:nvPicPr>
          <p:cNvPr id="19458" name="Content Placeholder 3" descr="Vocabulary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t="735" r="1993"/>
          <a:stretch/>
        </p:blipFill>
        <p:spPr>
          <a:xfrm>
            <a:off x="4823012" y="484094"/>
            <a:ext cx="3953435" cy="5969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4876800" y="2819400"/>
            <a:ext cx="4038600" cy="1143000"/>
          </a:xfrm>
        </p:spPr>
        <p:txBody>
          <a:bodyPr/>
          <a:lstStyle/>
          <a:p>
            <a:pPr eaLnBrk="1" hangingPunct="1"/>
            <a:r>
              <a:rPr lang="en-US" altLang="en-US" sz="6600" dirty="0" smtClean="0">
                <a:solidFill>
                  <a:schemeClr val="tx1"/>
                </a:solidFill>
              </a:rPr>
              <a:t>Glossary</a:t>
            </a:r>
          </a:p>
        </p:txBody>
      </p:sp>
      <p:pic>
        <p:nvPicPr>
          <p:cNvPr id="20482" name="Content Placeholder 3" descr="Glossary 1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" t="198" r="-563"/>
          <a:stretch/>
        </p:blipFill>
        <p:spPr>
          <a:xfrm>
            <a:off x="457200" y="457200"/>
            <a:ext cx="4314435" cy="5978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17929" y="2743200"/>
            <a:ext cx="3505200" cy="1143000"/>
          </a:xfrm>
        </p:spPr>
        <p:txBody>
          <a:bodyPr/>
          <a:lstStyle/>
          <a:p>
            <a:pPr eaLnBrk="1" hangingPunct="1"/>
            <a:r>
              <a:rPr lang="en-US" altLang="en-US" sz="6600" dirty="0" smtClean="0">
                <a:solidFill>
                  <a:schemeClr val="tx1"/>
                </a:solidFill>
              </a:rPr>
              <a:t>Topic Sentence</a:t>
            </a:r>
          </a:p>
        </p:txBody>
      </p:sp>
      <p:pic>
        <p:nvPicPr>
          <p:cNvPr id="21506" name="Content Placeholder 3" descr="Topic sendtnece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6" t="1557" r="-1109" b="36090"/>
          <a:stretch/>
        </p:blipFill>
        <p:spPr>
          <a:xfrm>
            <a:off x="3733800" y="968188"/>
            <a:ext cx="4973357" cy="5204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5200" dirty="0" smtClean="0">
                <a:solidFill>
                  <a:schemeClr val="tx1"/>
                </a:solidFill>
              </a:rPr>
              <a:t>Photos, Maps, and Illustrations</a:t>
            </a:r>
          </a:p>
        </p:txBody>
      </p:sp>
      <p:pic>
        <p:nvPicPr>
          <p:cNvPr id="2" name="Picture 5" descr="map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8" t="38889" r="769" b="8888"/>
          <a:stretch>
            <a:fillRect/>
          </a:stretch>
        </p:blipFill>
        <p:spPr bwMode="auto">
          <a:xfrm>
            <a:off x="6781800" y="2895600"/>
            <a:ext cx="1909763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3" name="Picture 6" descr="map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3" t="41112" r="30254" b="18889"/>
          <a:stretch>
            <a:fillRect/>
          </a:stretch>
        </p:blipFill>
        <p:spPr bwMode="auto">
          <a:xfrm>
            <a:off x="609599" y="4191000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8" descr="img028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74" t="16666" r="6892" b="55752"/>
          <a:stretch/>
        </p:blipFill>
        <p:spPr bwMode="auto">
          <a:xfrm>
            <a:off x="914398" y="1918447"/>
            <a:ext cx="1524001" cy="1891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5" name="Picture 9" descr="img029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" r="4932" b="5882"/>
          <a:stretch/>
        </p:blipFill>
        <p:spPr bwMode="auto">
          <a:xfrm>
            <a:off x="3316941" y="1828800"/>
            <a:ext cx="2796988" cy="4087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2"/>
            <a:ext cx="8229600" cy="1474787"/>
          </a:xfrm>
        </p:spPr>
        <p:txBody>
          <a:bodyPr/>
          <a:lstStyle/>
          <a:p>
            <a:pPr eaLnBrk="1" hangingPunct="1"/>
            <a:r>
              <a:rPr lang="en-US" altLang="en-US" sz="5400" dirty="0" smtClean="0">
                <a:solidFill>
                  <a:schemeClr val="tx1"/>
                </a:solidFill>
              </a:rPr>
              <a:t>Graphs, Charts, Tables, and Figures</a:t>
            </a:r>
          </a:p>
        </p:txBody>
      </p:sp>
      <p:pic>
        <p:nvPicPr>
          <p:cNvPr id="24578" name="Content Placeholder 3" descr="Graph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9" t="4083" r="29435" b="60091"/>
          <a:stretch/>
        </p:blipFill>
        <p:spPr>
          <a:xfrm rot="5400000">
            <a:off x="1685324" y="1583391"/>
            <a:ext cx="1734752" cy="2487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79" name="Picture 4" descr="Chart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4" t="7914" b="50000"/>
          <a:stretch/>
        </p:blipFill>
        <p:spPr bwMode="auto">
          <a:xfrm rot="10800000">
            <a:off x="5181600" y="2827244"/>
            <a:ext cx="3354736" cy="2705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5" descr="img03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" t="52222" r="13545" b="15556"/>
          <a:stretch>
            <a:fillRect/>
          </a:stretch>
        </p:blipFill>
        <p:spPr bwMode="auto">
          <a:xfrm>
            <a:off x="457200" y="4343400"/>
            <a:ext cx="4191000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ple">
  <a:themeElements>
    <a:clrScheme name="Maple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Mapl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936</TotalTime>
  <Words>547</Words>
  <Application>Microsoft Office PowerPoint</Application>
  <PresentationFormat>On-screen Show (4:3)</PresentationFormat>
  <Paragraphs>88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ＭＳ Ｐゴシック</vt:lpstr>
      <vt:lpstr>ＭＳ Ｐゴシック</vt:lpstr>
      <vt:lpstr>Calibri</vt:lpstr>
      <vt:lpstr>Times New Roman</vt:lpstr>
      <vt:lpstr>Wingdings</vt:lpstr>
      <vt:lpstr>Maple</vt:lpstr>
      <vt:lpstr>Making the Most of Your Textbook</vt:lpstr>
      <vt:lpstr>PowerPoint Presentation</vt:lpstr>
      <vt:lpstr>Learning Objectives</vt:lpstr>
      <vt:lpstr>Section Headings</vt:lpstr>
      <vt:lpstr>Vocabulary</vt:lpstr>
      <vt:lpstr>Glossary</vt:lpstr>
      <vt:lpstr>Topic Sentence</vt:lpstr>
      <vt:lpstr>Photos, Maps, and Illustrations</vt:lpstr>
      <vt:lpstr>Graphs, Charts, Tables, and Figures</vt:lpstr>
      <vt:lpstr>Timelines</vt:lpstr>
      <vt:lpstr>Special Typeface or Formatting</vt:lpstr>
      <vt:lpstr>Conclusion--Go To the Source</vt:lpstr>
      <vt:lpstr>End of Chapter Review</vt:lpstr>
      <vt:lpstr>Index</vt:lpstr>
      <vt:lpstr>Sources</vt:lpstr>
    </vt:vector>
  </TitlesOfParts>
  <Company>Jordan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 of Contents</dc:title>
  <dc:creator>Leah Funk</dc:creator>
  <cp:lastModifiedBy>Bates, Marianne</cp:lastModifiedBy>
  <cp:revision>30</cp:revision>
  <dcterms:created xsi:type="dcterms:W3CDTF">2011-04-13T17:13:49Z</dcterms:created>
  <dcterms:modified xsi:type="dcterms:W3CDTF">2014-08-21T13:25:15Z</dcterms:modified>
</cp:coreProperties>
</file>